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6576000" cy="27432000"/>
  <p:notesSz cx="6858000" cy="9144000"/>
  <p:defaultTextStyle>
    <a:lvl1pPr>
      <a:defRPr sz="5200" b="1">
        <a:latin typeface="Arial"/>
        <a:ea typeface="Arial"/>
        <a:cs typeface="Arial"/>
        <a:sym typeface="Arial"/>
      </a:defRPr>
    </a:lvl1pPr>
    <a:lvl2pPr indent="457200">
      <a:defRPr sz="5200" b="1">
        <a:latin typeface="Arial"/>
        <a:ea typeface="Arial"/>
        <a:cs typeface="Arial"/>
        <a:sym typeface="Arial"/>
      </a:defRPr>
    </a:lvl2pPr>
    <a:lvl3pPr indent="914400">
      <a:defRPr sz="5200" b="1">
        <a:latin typeface="Arial"/>
        <a:ea typeface="Arial"/>
        <a:cs typeface="Arial"/>
        <a:sym typeface="Arial"/>
      </a:defRPr>
    </a:lvl3pPr>
    <a:lvl4pPr indent="1371600">
      <a:defRPr sz="5200" b="1">
        <a:latin typeface="Arial"/>
        <a:ea typeface="Arial"/>
        <a:cs typeface="Arial"/>
        <a:sym typeface="Arial"/>
      </a:defRPr>
    </a:lvl4pPr>
    <a:lvl5pPr indent="1828800">
      <a:defRPr sz="5200" b="1">
        <a:latin typeface="Arial"/>
        <a:ea typeface="Arial"/>
        <a:cs typeface="Arial"/>
        <a:sym typeface="Arial"/>
      </a:defRPr>
    </a:lvl5pPr>
    <a:lvl6pPr indent="2286000">
      <a:defRPr sz="5200" b="1">
        <a:latin typeface="Arial"/>
        <a:ea typeface="Arial"/>
        <a:cs typeface="Arial"/>
        <a:sym typeface="Arial"/>
      </a:defRPr>
    </a:lvl6pPr>
    <a:lvl7pPr indent="2743200">
      <a:defRPr sz="5200" b="1">
        <a:latin typeface="Arial"/>
        <a:ea typeface="Arial"/>
        <a:cs typeface="Arial"/>
        <a:sym typeface="Arial"/>
      </a:defRPr>
    </a:lvl7pPr>
    <a:lvl8pPr indent="3200400">
      <a:defRPr sz="5200" b="1">
        <a:latin typeface="Arial"/>
        <a:ea typeface="Arial"/>
        <a:cs typeface="Arial"/>
        <a:sym typeface="Arial"/>
      </a:defRPr>
    </a:lvl8pPr>
    <a:lvl9pPr indent="3657600">
      <a:defRPr sz="5200" b="1"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E0E3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E0E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8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/>
    <p:restoredTop sz="94674"/>
  </p:normalViewPr>
  <p:slideViewPr>
    <p:cSldViewPr snapToGrid="0" snapToObjects="1">
      <p:cViewPr>
        <p:scale>
          <a:sx n="44" d="100"/>
          <a:sy n="44" d="100"/>
        </p:scale>
        <p:origin x="928" y="208"/>
      </p:cViewPr>
      <p:guideLst>
        <p:guide orient="horz" pos="8640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6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25107900"/>
            <a:ext cx="36576000" cy="2324099"/>
          </a:xfrm>
          <a:prstGeom prst="rect">
            <a:avLst/>
          </a:prstGeom>
          <a:solidFill>
            <a:srgbClr val="06173D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-2" y="-1"/>
            <a:ext cx="36576001" cy="3650988"/>
          </a:xfrm>
          <a:prstGeom prst="rect">
            <a:avLst/>
          </a:prstGeom>
          <a:solidFill>
            <a:srgbClr val="06173D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31620045" y="2999427"/>
            <a:ext cx="4829285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3765550">
              <a:defRPr sz="3600">
                <a:solidFill>
                  <a:srgbClr val="BBE0E3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BBE0E3"/>
                </a:solidFill>
              </a:rPr>
              <a:t>http://terraswarm.org/</a:t>
            </a:r>
          </a:p>
        </p:txBody>
      </p:sp>
      <p:pic>
        <p:nvPicPr>
          <p:cNvPr id="5" name="image1.png" descr="EarthSwarmSma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3670300" cy="367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2.png" descr="swarmGlobeFad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7871" y="1577532"/>
            <a:ext cx="11839186" cy="207185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3416300" y="265868"/>
            <a:ext cx="5902484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 i="1"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 b="0" i="0">
                <a:solidFill>
                  <a:srgbClr val="000000"/>
                </a:solidFill>
              </a:defRPr>
            </a:pPr>
            <a:r>
              <a:rPr sz="8000" b="1" i="1">
                <a:solidFill>
                  <a:srgbClr val="FFFFFF"/>
                </a:solidFill>
              </a:rPr>
              <a:t>TerraSwarm</a:t>
            </a:r>
          </a:p>
        </p:txBody>
      </p:sp>
      <p:sp>
        <p:nvSpPr>
          <p:cNvPr id="8" name="Shape 8"/>
          <p:cNvSpPr/>
          <p:nvPr/>
        </p:nvSpPr>
        <p:spPr>
          <a:xfrm>
            <a:off x="3388540" y="236826"/>
            <a:ext cx="5902484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 i="1">
                <a:solidFill>
                  <a:srgbClr val="679CD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 b="0" i="0">
                <a:solidFill>
                  <a:srgbClr val="000000"/>
                </a:solidFill>
              </a:defRPr>
            </a:pPr>
            <a:r>
              <a:rPr sz="8000" b="1" i="1">
                <a:solidFill>
                  <a:srgbClr val="679CD6"/>
                </a:solidFill>
              </a:rPr>
              <a:t>TerraSwarm</a:t>
            </a:r>
          </a:p>
        </p:txBody>
      </p:sp>
      <p:sp>
        <p:nvSpPr>
          <p:cNvPr id="9" name="Shape 9"/>
          <p:cNvSpPr/>
          <p:nvPr/>
        </p:nvSpPr>
        <p:spPr>
          <a:xfrm>
            <a:off x="-2" y="3654764"/>
            <a:ext cx="36576001" cy="1387105"/>
          </a:xfrm>
          <a:prstGeom prst="rect">
            <a:avLst/>
          </a:prstGeom>
          <a:solidFill>
            <a:srgbClr val="DAEDEF"/>
          </a:solidFill>
          <a:ln>
            <a:solidFill>
              <a:srgbClr val="2D2D8A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image3.jpg" descr="STARnet-web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693" y="25387988"/>
            <a:ext cx="1738583" cy="173858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1"/>
          <p:cNvSpPr/>
          <p:nvPr/>
        </p:nvSpPr>
        <p:spPr>
          <a:xfrm>
            <a:off x="2406544" y="25460397"/>
            <a:ext cx="33862926" cy="134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>
                <a:solidFill>
                  <a:srgbClr val="679CD6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679CD6"/>
                </a:solidFill>
              </a:rPr>
              <a:t>Sponsored by the TerraSwarm Research Center, one of six centers administered by the STARnet phase of the Focus Center Research Program (FCRP) a Semiconductor Research Corporation program sponsored by MARCO and DARPA.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382748" y="0"/>
            <a:ext cx="21875770" cy="364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tIns="228600" rIns="228600" bIns="228600" anchor="ctr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6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471487" y="3809998"/>
            <a:ext cx="31060800" cy="798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D2D8A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defTabSz="3765550">
        <a:defRPr sz="7600" b="1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defTabSz="3765550">
        <a:defRPr sz="7600" b="1">
          <a:solidFill>
            <a:srgbClr val="FFFFFF"/>
          </a:solidFill>
          <a:latin typeface="Arial"/>
          <a:ea typeface="Arial"/>
          <a:cs typeface="Arial"/>
          <a:sym typeface="Arial"/>
        </a:defRPr>
      </a:lvl2pPr>
      <a:lvl3pPr defTabSz="3765550">
        <a:defRPr sz="7600" b="1">
          <a:solidFill>
            <a:srgbClr val="FFFFFF"/>
          </a:solidFill>
          <a:latin typeface="Arial"/>
          <a:ea typeface="Arial"/>
          <a:cs typeface="Arial"/>
          <a:sym typeface="Arial"/>
        </a:defRPr>
      </a:lvl3pPr>
      <a:lvl4pPr defTabSz="3765550">
        <a:defRPr sz="7600" b="1">
          <a:solidFill>
            <a:srgbClr val="FFFFFF"/>
          </a:solidFill>
          <a:latin typeface="Arial"/>
          <a:ea typeface="Arial"/>
          <a:cs typeface="Arial"/>
          <a:sym typeface="Arial"/>
        </a:defRPr>
      </a:lvl4pPr>
      <a:lvl5pPr defTabSz="3765550">
        <a:defRPr sz="7600" b="1">
          <a:solidFill>
            <a:srgbClr val="FFFFFF"/>
          </a:solidFill>
          <a:latin typeface="Arial"/>
          <a:ea typeface="Arial"/>
          <a:cs typeface="Arial"/>
          <a:sym typeface="Arial"/>
        </a:defRPr>
      </a:lvl5pPr>
      <a:lvl6pPr indent="457200" defTabSz="3765550">
        <a:defRPr sz="7600" b="1">
          <a:solidFill>
            <a:srgbClr val="FFFFFF"/>
          </a:solidFill>
          <a:latin typeface="Arial"/>
          <a:ea typeface="Arial"/>
          <a:cs typeface="Arial"/>
          <a:sym typeface="Arial"/>
        </a:defRPr>
      </a:lvl6pPr>
      <a:lvl7pPr indent="914400" defTabSz="3765550">
        <a:defRPr sz="7600" b="1">
          <a:solidFill>
            <a:srgbClr val="FFFFFF"/>
          </a:solidFill>
          <a:latin typeface="Arial"/>
          <a:ea typeface="Arial"/>
          <a:cs typeface="Arial"/>
          <a:sym typeface="Arial"/>
        </a:defRPr>
      </a:lvl7pPr>
      <a:lvl8pPr indent="1371600" defTabSz="3765550">
        <a:defRPr sz="7600" b="1">
          <a:solidFill>
            <a:srgbClr val="FFFFFF"/>
          </a:solidFill>
          <a:latin typeface="Arial"/>
          <a:ea typeface="Arial"/>
          <a:cs typeface="Arial"/>
          <a:sym typeface="Arial"/>
        </a:defRPr>
      </a:lvl8pPr>
      <a:lvl9pPr indent="1828800" defTabSz="3765550">
        <a:defRPr sz="7600" b="1">
          <a:solidFill>
            <a:srgbClr val="FFFFFF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3765550">
        <a:spcBef>
          <a:spcPts val="1400"/>
        </a:spcBef>
        <a:defRPr sz="6000">
          <a:solidFill>
            <a:srgbClr val="2D2D8A"/>
          </a:solidFill>
          <a:latin typeface="Arial"/>
          <a:ea typeface="Arial"/>
          <a:cs typeface="Arial"/>
          <a:sym typeface="Arial"/>
        </a:defRPr>
      </a:lvl1pPr>
      <a:lvl2pPr marL="2487229" indent="-607629" defTabSz="3765550">
        <a:spcBef>
          <a:spcPts val="1400"/>
        </a:spcBef>
        <a:buSzPct val="100000"/>
        <a:buChar char="–"/>
        <a:defRPr sz="6000">
          <a:solidFill>
            <a:srgbClr val="2D2D8A"/>
          </a:solidFill>
          <a:latin typeface="Arial"/>
          <a:ea typeface="Arial"/>
          <a:cs typeface="Arial"/>
          <a:sym typeface="Arial"/>
        </a:defRPr>
      </a:lvl2pPr>
      <a:lvl3pPr marL="4329429" indent="-563879" defTabSz="3765550">
        <a:spcBef>
          <a:spcPts val="1400"/>
        </a:spcBef>
        <a:buSzPct val="100000"/>
        <a:buChar char="•"/>
        <a:defRPr sz="6000">
          <a:solidFill>
            <a:srgbClr val="2D2D8A"/>
          </a:solidFill>
          <a:latin typeface="Arial"/>
          <a:ea typeface="Arial"/>
          <a:cs typeface="Arial"/>
          <a:sym typeface="Arial"/>
        </a:defRPr>
      </a:lvl3pPr>
      <a:lvl4pPr marL="6316435" indent="-671285" defTabSz="3765550">
        <a:spcBef>
          <a:spcPts val="1400"/>
        </a:spcBef>
        <a:buSzPct val="100000"/>
        <a:buChar char="–"/>
        <a:defRPr sz="6000">
          <a:solidFill>
            <a:srgbClr val="2D2D8A"/>
          </a:solidFill>
          <a:latin typeface="Arial"/>
          <a:ea typeface="Arial"/>
          <a:cs typeface="Arial"/>
          <a:sym typeface="Arial"/>
        </a:defRPr>
      </a:lvl4pPr>
      <a:lvl5pPr marL="8196035" indent="-671285" defTabSz="3765550">
        <a:spcBef>
          <a:spcPts val="1400"/>
        </a:spcBef>
        <a:buSzPct val="100000"/>
        <a:buChar char="»"/>
        <a:defRPr sz="6000">
          <a:solidFill>
            <a:srgbClr val="2D2D8A"/>
          </a:solidFill>
          <a:latin typeface="Arial"/>
          <a:ea typeface="Arial"/>
          <a:cs typeface="Arial"/>
          <a:sym typeface="Arial"/>
        </a:defRPr>
      </a:lvl5pPr>
      <a:lvl6pPr marL="8653235" indent="-671285" defTabSz="3765550">
        <a:spcBef>
          <a:spcPts val="1400"/>
        </a:spcBef>
        <a:buSzPct val="100000"/>
        <a:buChar char="»"/>
        <a:defRPr sz="6000">
          <a:solidFill>
            <a:srgbClr val="2D2D8A"/>
          </a:solidFill>
          <a:latin typeface="Arial"/>
          <a:ea typeface="Arial"/>
          <a:cs typeface="Arial"/>
          <a:sym typeface="Arial"/>
        </a:defRPr>
      </a:lvl6pPr>
      <a:lvl7pPr marL="9110435" indent="-671285" defTabSz="3765550">
        <a:spcBef>
          <a:spcPts val="1400"/>
        </a:spcBef>
        <a:buSzPct val="100000"/>
        <a:buChar char="»"/>
        <a:defRPr sz="6000">
          <a:solidFill>
            <a:srgbClr val="2D2D8A"/>
          </a:solidFill>
          <a:latin typeface="Arial"/>
          <a:ea typeface="Arial"/>
          <a:cs typeface="Arial"/>
          <a:sym typeface="Arial"/>
        </a:defRPr>
      </a:lvl7pPr>
      <a:lvl8pPr marL="9567635" indent="-671285" defTabSz="3765550">
        <a:spcBef>
          <a:spcPts val="1400"/>
        </a:spcBef>
        <a:buSzPct val="100000"/>
        <a:buChar char="»"/>
        <a:defRPr sz="6000">
          <a:solidFill>
            <a:srgbClr val="2D2D8A"/>
          </a:solidFill>
          <a:latin typeface="Arial"/>
          <a:ea typeface="Arial"/>
          <a:cs typeface="Arial"/>
          <a:sym typeface="Arial"/>
        </a:defRPr>
      </a:lvl8pPr>
      <a:lvl9pPr marL="10024835" indent="-671285" defTabSz="3765550">
        <a:spcBef>
          <a:spcPts val="1400"/>
        </a:spcBef>
        <a:buSzPct val="100000"/>
        <a:buChar char="»"/>
        <a:defRPr sz="6000">
          <a:solidFill>
            <a:srgbClr val="2D2D8A"/>
          </a:solidFill>
          <a:latin typeface="Arial"/>
          <a:ea typeface="Arial"/>
          <a:cs typeface="Arial"/>
          <a:sym typeface="Arial"/>
        </a:defRPr>
      </a:lvl9pPr>
    </p:bodyStyle>
    <p:otherStyle>
      <a:lvl1pPr algn="r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png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13761142" y="121223"/>
            <a:ext cx="19883505" cy="29321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7600" b="1" dirty="0" smtClean="0">
                <a:solidFill>
                  <a:srgbClr val="FFFFFF"/>
                </a:solidFill>
              </a:rPr>
              <a:t>Dynamic </a:t>
            </a:r>
            <a:r>
              <a:rPr sz="7600" b="1" dirty="0" smtClean="0">
                <a:solidFill>
                  <a:srgbClr val="FFFFFF"/>
                </a:solidFill>
              </a:rPr>
              <a:t>Video</a:t>
            </a:r>
            <a:r>
              <a:rPr lang="en-US" sz="7600" b="1" dirty="0" smtClean="0">
                <a:solidFill>
                  <a:srgbClr val="FFFFFF"/>
                </a:solidFill>
              </a:rPr>
              <a:t>-Stream</a:t>
            </a:r>
            <a:br>
              <a:rPr lang="en-US" sz="7600" b="1" dirty="0" smtClean="0">
                <a:solidFill>
                  <a:srgbClr val="FFFFFF"/>
                </a:solidFill>
              </a:rPr>
            </a:br>
            <a:r>
              <a:rPr lang="en-US" sz="7600" b="1" dirty="0" smtClean="0">
                <a:solidFill>
                  <a:srgbClr val="FFFFFF"/>
                </a:solidFill>
              </a:rPr>
              <a:t>Running </a:t>
            </a:r>
            <a:r>
              <a:rPr sz="7600" b="1" dirty="0" smtClean="0">
                <a:solidFill>
                  <a:srgbClr val="FFFFFF"/>
                </a:solidFill>
              </a:rPr>
              <a:t>Summarization</a:t>
            </a:r>
            <a:endParaRPr sz="7600" b="1" dirty="0">
              <a:solidFill>
                <a:srgbClr val="FFFFFF"/>
              </a:solidFill>
            </a:endParaRPr>
          </a:p>
        </p:txBody>
      </p:sp>
      <p:sp>
        <p:nvSpPr>
          <p:cNvPr id="21" name="Shape 21"/>
          <p:cNvSpPr/>
          <p:nvPr/>
        </p:nvSpPr>
        <p:spPr>
          <a:xfrm>
            <a:off x="47965850" y="-7359741"/>
            <a:ext cx="510415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3200" b="0"/>
            </a:lvl1pPr>
          </a:lstStyle>
          <a:p>
            <a:pPr lvl="0">
              <a:defRPr sz="1800"/>
            </a:pPr>
            <a:r>
              <a:rPr sz="3200"/>
              <a:t>October 4, 2013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471487" y="3809998"/>
            <a:ext cx="31060800" cy="112485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 err="1" smtClean="0">
                <a:solidFill>
                  <a:srgbClr val="2D2D8A"/>
                </a:solidFill>
              </a:rPr>
              <a:t>Chandrashekhar</a:t>
            </a:r>
            <a:r>
              <a:rPr lang="en-US" sz="6000" dirty="0" smtClean="0">
                <a:solidFill>
                  <a:srgbClr val="2D2D8A"/>
                </a:solidFill>
              </a:rPr>
              <a:t> </a:t>
            </a:r>
            <a:r>
              <a:rPr lang="en-US" sz="6000" dirty="0" err="1" smtClean="0">
                <a:solidFill>
                  <a:srgbClr val="2D2D8A"/>
                </a:solidFill>
              </a:rPr>
              <a:t>Lavania</a:t>
            </a:r>
            <a:r>
              <a:rPr lang="en-US" sz="6000" dirty="0" smtClean="0">
                <a:solidFill>
                  <a:srgbClr val="2D2D8A"/>
                </a:solidFill>
              </a:rPr>
              <a:t>, </a:t>
            </a:r>
            <a:r>
              <a:rPr lang="en-US" sz="6000" dirty="0" err="1" smtClean="0">
                <a:solidFill>
                  <a:srgbClr val="2D2D8A"/>
                </a:solidFill>
              </a:rPr>
              <a:t>Rishabh</a:t>
            </a:r>
            <a:r>
              <a:rPr lang="en-US" sz="6000" dirty="0" smtClean="0">
                <a:solidFill>
                  <a:srgbClr val="2D2D8A"/>
                </a:solidFill>
              </a:rPr>
              <a:t> </a:t>
            </a:r>
            <a:r>
              <a:rPr lang="en-US" sz="6000" dirty="0" err="1" smtClean="0">
                <a:solidFill>
                  <a:srgbClr val="2D2D8A"/>
                </a:solidFill>
              </a:rPr>
              <a:t>Iyer</a:t>
            </a:r>
            <a:r>
              <a:rPr lang="en-US" sz="6000" dirty="0" smtClean="0">
                <a:solidFill>
                  <a:srgbClr val="2D2D8A"/>
                </a:solidFill>
              </a:rPr>
              <a:t>, Jeffrey A. </a:t>
            </a:r>
            <a:r>
              <a:rPr lang="en-US" sz="6000" dirty="0" err="1" smtClean="0">
                <a:solidFill>
                  <a:srgbClr val="2D2D8A"/>
                </a:solidFill>
              </a:rPr>
              <a:t>Bilmes</a:t>
            </a:r>
            <a:r>
              <a:rPr lang="en-US" dirty="0" smtClean="0"/>
              <a:t>, </a:t>
            </a:r>
            <a:endParaRPr sz="6000" dirty="0">
              <a:solidFill>
                <a:srgbClr val="2D2D8A"/>
              </a:solidFill>
            </a:endParaRPr>
          </a:p>
        </p:txBody>
      </p:sp>
      <p:sp>
        <p:nvSpPr>
          <p:cNvPr id="23" name="Shape 23"/>
          <p:cNvSpPr/>
          <p:nvPr/>
        </p:nvSpPr>
        <p:spPr>
          <a:xfrm>
            <a:off x="488269" y="5520870"/>
            <a:ext cx="11466514" cy="19142530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lIns="0" tIns="0" rIns="0" bIns="0"/>
          <a:lstStyle/>
          <a:p>
            <a:pPr marL="342900" lvl="0" indent="-342900" defTabSz="3765550">
              <a:spcBef>
                <a:spcPts val="900"/>
              </a:spcBef>
              <a:defRPr sz="4000" b="0"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2175898" y="5515427"/>
            <a:ext cx="11746794" cy="19142530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lIns="0" tIns="0" rIns="0" bIns="0"/>
          <a:lstStyle/>
          <a:p>
            <a:pPr marL="342900" lvl="0" indent="-342900" defTabSz="3765550">
              <a:spcBef>
                <a:spcPts val="900"/>
              </a:spcBef>
              <a:defRPr sz="4000" b="0"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24179262" y="5545113"/>
            <a:ext cx="12139690" cy="8745964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lIns="0" tIns="0" rIns="0" bIns="0"/>
          <a:lstStyle/>
          <a:p>
            <a:pPr marL="342900" lvl="0" indent="-342900" defTabSz="3765550">
              <a:spcBef>
                <a:spcPts val="900"/>
              </a:spcBef>
              <a:defRPr sz="4000" b="0"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614295" y="5794382"/>
            <a:ext cx="7134323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 sz="1800" b="0"/>
            </a:pPr>
            <a:r>
              <a:rPr sz="5200" b="1" dirty="0" smtClean="0"/>
              <a:t>Motivatio</a:t>
            </a:r>
            <a:r>
              <a:rPr lang="en-US" sz="5200" b="1" dirty="0" smtClean="0"/>
              <a:t>n &amp; </a:t>
            </a:r>
            <a:r>
              <a:rPr lang="en-US" sz="5200" b="1" dirty="0" smtClean="0"/>
              <a:t> Problem</a:t>
            </a:r>
            <a:endParaRPr sz="5200" b="1" dirty="0"/>
          </a:p>
        </p:txBody>
      </p:sp>
      <p:sp>
        <p:nvSpPr>
          <p:cNvPr id="27" name="Shape 27"/>
          <p:cNvSpPr/>
          <p:nvPr/>
        </p:nvSpPr>
        <p:spPr>
          <a:xfrm>
            <a:off x="581913" y="6657982"/>
            <a:ext cx="11362106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noAutofit/>
          </a:bodyPr>
          <a:lstStyle/>
          <a:p>
            <a:pPr marL="300789" lvl="0" indent="-300789">
              <a:lnSpc>
                <a:spcPct val="120000"/>
              </a:lnSpc>
              <a:buSzPct val="100000"/>
              <a:buChar char="•"/>
              <a:defRPr sz="1800" b="0"/>
            </a:pPr>
            <a:r>
              <a:rPr lang="en-US" sz="3000" b="1" dirty="0" smtClean="0"/>
              <a:t>Exists massive </a:t>
            </a:r>
            <a:r>
              <a:rPr lang="en-US" sz="3000" b="1" dirty="0" smtClean="0"/>
              <a:t>quantities of </a:t>
            </a:r>
            <a:r>
              <a:rPr sz="3000" b="1" u="sng" dirty="0" smtClean="0"/>
              <a:t>Video</a:t>
            </a:r>
            <a:r>
              <a:rPr lang="en-US" sz="3000" b="1" u="sng" dirty="0" smtClean="0"/>
              <a:t>s</a:t>
            </a:r>
            <a:r>
              <a:rPr lang="en-US" sz="3000" b="1" dirty="0" smtClean="0"/>
              <a:t> and </a:t>
            </a:r>
            <a:r>
              <a:rPr lang="en-US" sz="3000" b="1" u="sng" dirty="0" smtClean="0"/>
              <a:t>Live Video</a:t>
            </a:r>
            <a:r>
              <a:rPr sz="3000" b="1" u="sng" dirty="0" smtClean="0"/>
              <a:t> Streams</a:t>
            </a:r>
            <a:endParaRPr sz="3000" b="1" u="sng" dirty="0"/>
          </a:p>
          <a:p>
            <a:pPr marL="300789" lvl="0" indent="-300789">
              <a:lnSpc>
                <a:spcPct val="120000"/>
              </a:lnSpc>
              <a:buSzPct val="100000"/>
              <a:buChar char="•"/>
              <a:defRPr sz="1800" b="0"/>
            </a:pPr>
            <a:r>
              <a:rPr lang="en-US" sz="3000" b="1" dirty="0" smtClean="0"/>
              <a:t>Too large to store; too long to view (by humans); and too resource intensive to process in batch.</a:t>
            </a:r>
            <a:endParaRPr lang="en-US" sz="3000" dirty="0"/>
          </a:p>
          <a:p>
            <a:pPr marL="300789" lvl="0" indent="-300789">
              <a:lnSpc>
                <a:spcPct val="120000"/>
              </a:lnSpc>
              <a:buSzPct val="100000"/>
              <a:buChar char="•"/>
              <a:defRPr sz="1800" b="0"/>
            </a:pPr>
            <a:r>
              <a:rPr lang="en-US" sz="3000" b="1" dirty="0" smtClean="0"/>
              <a:t>Mostly </a:t>
            </a:r>
            <a:r>
              <a:rPr lang="en-US" sz="3000" b="1" dirty="0" smtClean="0"/>
              <a:t>uninteresting &amp; ordinary; </a:t>
            </a:r>
            <a:r>
              <a:rPr lang="en-US" sz="3000" b="1" dirty="0" smtClean="0"/>
              <a:t>plagued with redundancy; surveillance is costly, tedious, and error-prone.</a:t>
            </a:r>
          </a:p>
        </p:txBody>
      </p:sp>
      <p:sp>
        <p:nvSpPr>
          <p:cNvPr id="28" name="Shape 28"/>
          <p:cNvSpPr/>
          <p:nvPr/>
        </p:nvSpPr>
        <p:spPr>
          <a:xfrm>
            <a:off x="581913" y="9437619"/>
            <a:ext cx="11430371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 sz="1800" b="0"/>
            </a:pPr>
            <a:r>
              <a:rPr sz="5200" b="1" dirty="0" smtClean="0"/>
              <a:t>Aim</a:t>
            </a:r>
            <a:r>
              <a:rPr lang="en-US" sz="5200" b="1" dirty="0" smtClean="0"/>
              <a:t>: </a:t>
            </a:r>
            <a:r>
              <a:rPr lang="en-US" sz="5200" b="1" u="sng" dirty="0" smtClean="0"/>
              <a:t>Running</a:t>
            </a:r>
            <a:r>
              <a:rPr lang="en-US" sz="5200" b="1" dirty="0" smtClean="0"/>
              <a:t> Video Summarization</a:t>
            </a:r>
            <a:endParaRPr sz="5200" b="1" dirty="0"/>
          </a:p>
        </p:txBody>
      </p:sp>
      <p:sp>
        <p:nvSpPr>
          <p:cNvPr id="33" name="Shape 33"/>
          <p:cNvSpPr/>
          <p:nvPr/>
        </p:nvSpPr>
        <p:spPr>
          <a:xfrm>
            <a:off x="729539" y="15633186"/>
            <a:ext cx="7445949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 b="0"/>
            </a:pPr>
            <a:r>
              <a:rPr lang="en-US" sz="5200" b="1" dirty="0" smtClean="0"/>
              <a:t>Submodular Functions</a:t>
            </a:r>
            <a:endParaRPr sz="5200" b="1" dirty="0"/>
          </a:p>
        </p:txBody>
      </p:sp>
      <p:pic>
        <p:nvPicPr>
          <p:cNvPr id="34" name="sensorplac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4214" y="7569238"/>
            <a:ext cx="3565034" cy="3118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docsum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43715" y="7569230"/>
            <a:ext cx="3040580" cy="3154293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12380975" y="6830622"/>
            <a:ext cx="3270709" cy="561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/>
            </a:lvl1pPr>
          </a:lstStyle>
          <a:p>
            <a:pPr lvl="0">
              <a:defRPr sz="1800" b="0"/>
            </a:pPr>
            <a:r>
              <a:rPr sz="3000" b="0" dirty="0"/>
              <a:t>Sensor Placement</a:t>
            </a:r>
          </a:p>
        </p:txBody>
      </p:sp>
      <p:sp>
        <p:nvSpPr>
          <p:cNvPr id="38" name="Shape 38"/>
          <p:cNvSpPr/>
          <p:nvPr/>
        </p:nvSpPr>
        <p:spPr>
          <a:xfrm>
            <a:off x="12366762" y="13465038"/>
            <a:ext cx="11562461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 b="0"/>
            </a:pPr>
            <a:r>
              <a:rPr lang="en-US" sz="5200" b="1" dirty="0" smtClean="0"/>
              <a:t>Our Approach</a:t>
            </a:r>
            <a:r>
              <a:rPr lang="en-US" sz="5200" b="1" dirty="0" smtClean="0"/>
              <a:t>: </a:t>
            </a:r>
            <a:r>
              <a:rPr lang="en-US" sz="5200" b="1" dirty="0" smtClean="0"/>
              <a:t>Real-Time</a:t>
            </a:r>
          </a:p>
          <a:p>
            <a:pPr lvl="0">
              <a:defRPr sz="1800" b="0"/>
            </a:pPr>
            <a:r>
              <a:rPr lang="en-US" sz="5200" b="1" dirty="0" smtClean="0"/>
              <a:t>Streaming Submodular </a:t>
            </a:r>
            <a:r>
              <a:rPr lang="en-US" sz="5200" b="1" dirty="0" smtClean="0"/>
              <a:t>Optimization</a:t>
            </a:r>
            <a:endParaRPr sz="5200" b="1" dirty="0"/>
          </a:p>
        </p:txBody>
      </p:sp>
      <p:sp>
        <p:nvSpPr>
          <p:cNvPr id="42" name="Shape 42"/>
          <p:cNvSpPr/>
          <p:nvPr/>
        </p:nvSpPr>
        <p:spPr>
          <a:xfrm>
            <a:off x="25085911" y="5783450"/>
            <a:ext cx="11004616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 b="0"/>
            </a:pPr>
            <a:r>
              <a:rPr lang="en-US" sz="5200" b="1" smtClean="0"/>
              <a:t>Streaming </a:t>
            </a:r>
            <a:r>
              <a:rPr lang="en-US" sz="5200" b="1" dirty="0" smtClean="0"/>
              <a:t>Summarization </a:t>
            </a:r>
            <a:r>
              <a:rPr sz="5200" b="1" dirty="0" smtClean="0"/>
              <a:t>Process</a:t>
            </a:r>
            <a:endParaRPr sz="5200" b="1" dirty="0"/>
          </a:p>
        </p:txBody>
      </p:sp>
      <p:pic>
        <p:nvPicPr>
          <p:cNvPr id="44" name="RunningSumm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97096" y="17619653"/>
            <a:ext cx="12088606" cy="693533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24146012" y="14573706"/>
            <a:ext cx="6013883" cy="831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 b="0"/>
            </a:pPr>
            <a:r>
              <a:rPr sz="5200" b="1"/>
              <a:t>Example 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9775" y="1533306"/>
            <a:ext cx="1122975" cy="112297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024" y="324471"/>
            <a:ext cx="1031778" cy="103177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677795" y="10378195"/>
            <a:ext cx="11108886" cy="5393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50838" marR="0" indent="-350838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en-US" sz="3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Automatically summarize incoming video stream online, in real time,</a:t>
            </a:r>
            <a:r>
              <a:rPr kumimoji="0" lang="en-US" sz="3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using few </a:t>
            </a:r>
            <a:r>
              <a:rPr lang="en-US" sz="3000" dirty="0" smtClean="0">
                <a:solidFill>
                  <a:srgbClr val="000000"/>
                </a:solidFill>
              </a:rPr>
              <a:t>compute </a:t>
            </a:r>
            <a:r>
              <a:rPr kumimoji="0" lang="en-US" sz="3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resources </a:t>
            </a:r>
            <a:r>
              <a:rPr kumimoji="0" lang="en-US" sz="3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(standard laptop).</a:t>
            </a:r>
            <a:endParaRPr kumimoji="0" lang="en-US" sz="3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350838" marR="0" indent="-350838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Video summarization: extract video “snippets” that </a:t>
            </a:r>
            <a:r>
              <a:rPr lang="en-US" sz="3000" dirty="0" err="1" smtClean="0">
                <a:solidFill>
                  <a:srgbClr val="000000"/>
                </a:solidFill>
              </a:rPr>
              <a:t>toge</a:t>
            </a:r>
            <a:r>
              <a:rPr lang="en-US" sz="3000" dirty="0" smtClean="0">
                <a:solidFill>
                  <a:srgbClr val="000000"/>
                </a:solidFill>
              </a:rPr>
              <a:t>-   </a:t>
            </a:r>
            <a:r>
              <a:rPr lang="en-US" sz="3000" dirty="0" err="1" smtClean="0">
                <a:solidFill>
                  <a:srgbClr val="000000"/>
                </a:solidFill>
              </a:rPr>
              <a:t>ther</a:t>
            </a:r>
            <a:r>
              <a:rPr lang="en-US" sz="3000" dirty="0" smtClean="0">
                <a:solidFill>
                  <a:srgbClr val="000000"/>
                </a:solidFill>
              </a:rPr>
              <a:t> represent the video history relative to the current time</a:t>
            </a:r>
          </a:p>
          <a:p>
            <a:pPr marL="350838" marR="0" indent="-350838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000" dirty="0">
                <a:solidFill>
                  <a:srgbClr val="000000"/>
                </a:solidFill>
              </a:rPr>
              <a:t>Online algorithm: process data dynamically as it comes in, in a stream, rather than all at once in batch.</a:t>
            </a:r>
          </a:p>
          <a:p>
            <a:pPr marL="350838" marR="0" indent="-350838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000" dirty="0">
                <a:solidFill>
                  <a:srgbClr val="000000"/>
                </a:solidFill>
              </a:rPr>
              <a:t>Running summarization: summary of </a:t>
            </a:r>
            <a:r>
              <a:rPr lang="en-US" sz="3000" dirty="0" smtClean="0">
                <a:solidFill>
                  <a:srgbClr val="000000"/>
                </a:solidFill>
              </a:rPr>
              <a:t>current history avail-able </a:t>
            </a:r>
            <a:r>
              <a:rPr lang="en-US" sz="3000" dirty="0">
                <a:solidFill>
                  <a:srgbClr val="000000"/>
                </a:solidFill>
              </a:rPr>
              <a:t>and viewable at any time, and in real time.</a:t>
            </a:r>
          </a:p>
          <a:p>
            <a:pPr marL="350838" marR="0" indent="-350838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000" dirty="0">
                <a:solidFill>
                  <a:srgbClr val="000000"/>
                </a:solidFill>
              </a:rPr>
              <a:t>Useful for: surveillance, quick video “</a:t>
            </a:r>
            <a:r>
              <a:rPr lang="en-US" sz="3000" dirty="0" err="1">
                <a:solidFill>
                  <a:srgbClr val="000000"/>
                </a:solidFill>
              </a:rPr>
              <a:t>gisting</a:t>
            </a:r>
            <a:r>
              <a:rPr lang="en-US" sz="3000" dirty="0">
                <a:solidFill>
                  <a:srgbClr val="000000"/>
                </a:solidFill>
              </a:rPr>
              <a:t>”, reducing </a:t>
            </a:r>
            <a:r>
              <a:rPr lang="en-US" sz="3000" dirty="0" smtClean="0">
                <a:solidFill>
                  <a:srgbClr val="000000"/>
                </a:solidFill>
              </a:rPr>
              <a:t>   storage </a:t>
            </a:r>
            <a:r>
              <a:rPr lang="en-US" sz="3000" dirty="0">
                <a:solidFill>
                  <a:srgbClr val="000000"/>
                </a:solidFill>
              </a:rPr>
              <a:t>requirements, reducing computational resources, reducing the deluge of big data streams.</a:t>
            </a:r>
          </a:p>
          <a:p>
            <a:pPr marL="350838" marR="0" indent="-350838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kumimoji="0" lang="en-US" sz="30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614294" y="16607425"/>
                <a:ext cx="11194165" cy="7889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rgbClr val="000000"/>
                    </a:solidFill>
                  </a:rPr>
                  <a:t>We employ submodular functions to represent information.</a:t>
                </a: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sz="3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Arial"/>
                      </a:rPr>
                      <m:t>𝒇</m:t>
                    </m:r>
                    <m:r>
                      <a:rPr kumimoji="0" lang="en-US" sz="3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Arial"/>
                      </a:rPr>
                      <m:t>: </m:t>
                    </m:r>
                    <m:sSup>
                      <m:sSupPr>
                        <m:ctrlPr>
                          <a:rPr kumimoji="0" lang="en-US" sz="3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sz="3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𝟐</m:t>
                        </m:r>
                      </m:e>
                      <m:sup>
                        <m:r>
                          <a:rPr kumimoji="0" lang="en-US" sz="3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𝑽</m:t>
                        </m:r>
                      </m:sup>
                    </m:sSup>
                    <m:r>
                      <a:rPr lang="en-US" sz="30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0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∀ 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𝑿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⊆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𝒇</m:t>
                    </m:r>
                    <m:d>
                      <m:dPr>
                        <m:ctrlP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</m:e>
                    </m:d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𝒇</m:t>
                    </m:r>
                    <m:d>
                      <m:dPr>
                        <m:ctrlP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𝒀</m:t>
                        </m:r>
                      </m:e>
                    </m:d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≥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𝒇</m:t>
                    </m:r>
                    <m:d>
                      <m:dPr>
                        <m:ctrlP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∪</m:t>
                        </m:r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𝒀</m:t>
                        </m:r>
                      </m:e>
                    </m:d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𝒇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𝑿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  <m:r>
                      <a:rPr lang="en-US" sz="30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0" lang="en-US" sz="300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rgbClr val="000000"/>
                    </a:solidFill>
                  </a:rPr>
                  <a:t>Submodular functions have a natural diminishing returns  property </a:t>
                </a: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lang="en-US" sz="3000" dirty="0">
                  <a:solidFill>
                    <a:srgbClr val="000000"/>
                  </a:solidFill>
                </a:endParaRP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lang="en-US" sz="3000" dirty="0" smtClean="0">
                  <a:solidFill>
                    <a:srgbClr val="000000"/>
                  </a:solidFill>
                </a:endParaRP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lang="en-US" sz="3000" dirty="0">
                  <a:solidFill>
                    <a:srgbClr val="000000"/>
                  </a:solidFill>
                </a:endParaRP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lang="en-US" sz="3000" dirty="0" smtClean="0">
                  <a:solidFill>
                    <a:srgbClr val="000000"/>
                  </a:solidFill>
                </a:endParaRPr>
              </a:p>
              <a:p>
                <a:pPr marR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:endParaRPr lang="en-US" sz="3000" dirty="0" smtClean="0">
                  <a:solidFill>
                    <a:srgbClr val="000000"/>
                  </a:solidFill>
                </a:endParaRPr>
              </a:p>
              <a:p>
                <a:pPr marR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:endParaRPr lang="en-US" sz="3000" dirty="0">
                  <a:solidFill>
                    <a:srgbClr val="000000"/>
                  </a:solidFill>
                </a:endParaRP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lang="en-US" sz="3000" dirty="0" smtClean="0">
                  <a:solidFill>
                    <a:srgbClr val="000000"/>
                  </a:solidFill>
                </a:endParaRP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rgbClr val="000000"/>
                    </a:solidFill>
                  </a:rPr>
                  <a:t>Submodular functions are natural combinatorial “</a:t>
                </a:r>
                <a:r>
                  <a:rPr lang="en-US" sz="3000" dirty="0" err="1" smtClean="0">
                    <a:solidFill>
                      <a:srgbClr val="000000"/>
                    </a:solidFill>
                  </a:rPr>
                  <a:t>informat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-ion” functions, that apply to arbitrary data objects. Good at representing diversity, dispersion, span, and coverage.</a:t>
                </a: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rgbClr val="000000"/>
                    </a:solidFill>
                  </a:rPr>
                  <a:t>Important sub-area in machine learning. Some applications include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sensor placement, document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summarization,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and  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image segmentation.</a:t>
                </a: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kumimoji="0" lang="en-US" sz="300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94" y="16607425"/>
                <a:ext cx="11194165" cy="7889646"/>
              </a:xfrm>
              <a:prstGeom prst="rect">
                <a:avLst/>
              </a:prstGeom>
              <a:blipFill rotWithShape="0">
                <a:blip r:embed="rId7"/>
                <a:stretch>
                  <a:fillRect l="-1525" t="-1004" r="-2342" b="-20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2" y="18685275"/>
            <a:ext cx="10931951" cy="1422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2" y="20188444"/>
            <a:ext cx="11042198" cy="13982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12353604" y="15212911"/>
                <a:ext cx="11200232" cy="63738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r>
                  <a:rPr kumimoji="0" lang="en-US" sz="300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Traditional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 submodular optimization 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requires storing 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all 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   data 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in memory at the same time:</a:t>
                </a: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300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300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Arial"/>
                              </a:rPr>
                            </m:ctrlPr>
                          </m:limLowPr>
                          <m:e>
                            <m:r>
                              <a:rPr kumimoji="0" lang="en-US" sz="3000" b="1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Arial"/>
                              </a:rPr>
                              <m:t>𝐚𝐫𝐠𝐦𝐚𝐱</m:t>
                            </m:r>
                          </m:e>
                          <m:lim>
                            <m:r>
                              <a:rPr kumimoji="0" lang="en-US" sz="3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Arial"/>
                              </a:rPr>
                              <m:t>𝑨</m:t>
                            </m:r>
                            <m:r>
                              <a:rPr kumimoji="0" lang="en-US" sz="3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Arial"/>
                              </a:rPr>
                              <m:t> ⊆</m:t>
                            </m:r>
                            <m:r>
                              <a:rPr kumimoji="0" lang="en-US" sz="3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Arial"/>
                              </a:rPr>
                              <m:t>𝑽</m:t>
                            </m:r>
                            <m:r>
                              <a:rPr kumimoji="0" lang="en-US" sz="3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Arial"/>
                              </a:rPr>
                              <m:t> :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30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kumimoji="0" lang="en-US" sz="30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  <a:sym typeface="Arial"/>
                                  </a:rPr>
                                  <m:t>𝑨</m:t>
                                </m:r>
                              </m:e>
                            </m:d>
                            <m:r>
                              <a:rPr kumimoji="0" lang="en-US" sz="3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Arial"/>
                              </a:rPr>
                              <m:t>=</m:t>
                            </m:r>
                            <m:r>
                              <a:rPr kumimoji="0" lang="en-US" sz="3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Arial"/>
                              </a:rPr>
                              <m:t>𝒌</m:t>
                            </m:r>
                          </m:lim>
                        </m:limLow>
                      </m:fName>
                      <m:e>
                        <m:r>
                          <a:rPr kumimoji="0" lang="en-US" sz="3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𝒇</m:t>
                        </m:r>
                        <m:r>
                          <a:rPr kumimoji="0" lang="en-US" sz="3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(</m:t>
                        </m:r>
                        <m:r>
                          <a:rPr kumimoji="0" lang="en-US" sz="3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𝑨</m:t>
                        </m:r>
                        <m:r>
                          <a:rPr kumimoji="0" lang="en-US" sz="3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en-US" sz="300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 is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 solved via the greedy 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algorithm, and the    greedy </a:t>
                </a:r>
                <a:r>
                  <a:rPr kumimoji="0" lang="en-US" sz="3000" i="0" u="none" strike="noStrike" cap="none" spc="0" normalizeH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algo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 has a </a:t>
                </a:r>
                <a14:m>
                  <m:oMath xmlns:m="http://schemas.openxmlformats.org/officeDocument/2006/math">
                    <m:r>
                      <a:rPr kumimoji="0" lang="en-US" sz="3000" b="1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Arial"/>
                      </a:rPr>
                      <m:t>𝟏</m:t>
                    </m:r>
                    <m:r>
                      <a:rPr kumimoji="0" lang="en-US" sz="3000" b="1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Arial"/>
                      </a:rPr>
                      <m:t>−</m:t>
                    </m:r>
                    <m:f>
                      <m:fPr>
                        <m:type m:val="skw"/>
                        <m:ctrlPr>
                          <a:rPr kumimoji="0" lang="en-US" sz="3000" b="1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</m:ctrlPr>
                      </m:fPr>
                      <m:num>
                        <m:r>
                          <a:rPr kumimoji="0" lang="en-US" sz="3000" b="1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𝟏</m:t>
                        </m:r>
                      </m:num>
                      <m:den>
                        <m:r>
                          <a:rPr kumimoji="0" lang="en-US" sz="3000" b="1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𝒆</m:t>
                        </m:r>
                      </m:den>
                    </m:f>
                  </m:oMath>
                </a14:m>
                <a:r>
                  <a:rPr kumimoji="0" lang="en-US" sz="300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 approximation guarantee, but </a:t>
                </a:r>
                <a:r>
                  <a:rPr kumimoji="0" lang="en-US" sz="300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it    requires </a:t>
                </a:r>
                <a:r>
                  <a:rPr kumimoji="0" lang="en-US" sz="300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multiple sweeps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 through data, and data is stored 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  in </a:t>
                </a:r>
                <a:r>
                  <a:rPr kumimoji="0" lang="en-US" sz="300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memory (best case compute is </a:t>
                </a:r>
                <a14:m>
                  <m:oMath xmlns:m="http://schemas.openxmlformats.org/officeDocument/2006/math">
                    <m:r>
                      <a:rPr kumimoji="0" lang="en-US" sz="3000" b="1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Arial"/>
                      </a:rPr>
                      <m:t>𝑶</m:t>
                    </m:r>
                    <m:r>
                      <a:rPr kumimoji="0" lang="en-US" sz="3000" b="1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Arial"/>
                      </a:rPr>
                      <m:t>(</m:t>
                    </m:r>
                    <m:r>
                      <a:rPr kumimoji="0" lang="en-US" sz="3000" b="1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Arial"/>
                      </a:rPr>
                      <m:t>𝒌</m:t>
                    </m:r>
                    <m:r>
                      <a:rPr kumimoji="0" lang="en-US" sz="3000" b="1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Arial"/>
                      </a:rPr>
                      <m:t> </m:t>
                    </m:r>
                    <m:func>
                      <m:funcPr>
                        <m:ctrlPr>
                          <a:rPr kumimoji="0" lang="en-US" sz="3000" b="1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3000" b="0" i="0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log</m:t>
                        </m:r>
                      </m:fName>
                      <m:e>
                        <m:r>
                          <a:rPr kumimoji="0" lang="en-US" sz="3000" b="1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Arial"/>
                          </a:rPr>
                          <m:t>𝒏</m:t>
                        </m:r>
                      </m:e>
                    </m:func>
                    <m:r>
                      <a:rPr kumimoji="0" lang="en-US" sz="3000" b="1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Arial"/>
                      </a:rPr>
                      <m:t>)</m:t>
                    </m:r>
                  </m:oMath>
                </a14:m>
                <a:r>
                  <a:rPr kumimoji="0" lang="en-US" sz="300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.</a:t>
                </a: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rgbClr val="000000"/>
                    </a:solidFill>
                  </a:rPr>
                  <a:t>Streaming online real-time: summarize on the fly, as a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       stream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of data comes in, decide at each data item if we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     keep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it or not. </a:t>
                </a:r>
                <a:endParaRPr lang="en-US" sz="3000" dirty="0" smtClean="0">
                  <a:solidFill>
                    <a:srgbClr val="000000"/>
                  </a:solidFill>
                </a:endParaRP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r>
                  <a:rPr lang="en-US" sz="3000" dirty="0" smtClean="0">
                    <a:solidFill>
                      <a:srgbClr val="000000"/>
                    </a:solidFill>
                  </a:rPr>
                  <a:t>Constraint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: constant memory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requirement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--- if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we choose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not to keep data item, it is never </a:t>
                </a:r>
                <a:r>
                  <a:rPr lang="en-US" sz="3000" dirty="0" smtClean="0">
                    <a:solidFill>
                      <a:srgbClr val="000000"/>
                    </a:solidFill>
                  </a:rPr>
                  <a:t>again available for consideration.</a:t>
                </a:r>
              </a:p>
              <a:p>
                <a:pPr marL="350838" marR="0" indent="-350838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kumimoji="0" lang="en-US" sz="300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3604" y="15212911"/>
                <a:ext cx="11200232" cy="6373816"/>
              </a:xfrm>
              <a:prstGeom prst="rect">
                <a:avLst/>
              </a:prstGeom>
              <a:blipFill rotWithShape="0">
                <a:blip r:embed="rId10"/>
                <a:stretch>
                  <a:fillRect l="-1524" t="-1244" r="-13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82482" y="7628864"/>
            <a:ext cx="5056795" cy="2936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37" y="21256578"/>
            <a:ext cx="11623679" cy="3071029"/>
          </a:xfrm>
          <a:prstGeom prst="rect">
            <a:avLst/>
          </a:prstGeom>
        </p:spPr>
      </p:pic>
      <p:sp>
        <p:nvSpPr>
          <p:cNvPr id="40" name="Shape 33"/>
          <p:cNvSpPr/>
          <p:nvPr/>
        </p:nvSpPr>
        <p:spPr>
          <a:xfrm>
            <a:off x="13371686" y="5611978"/>
            <a:ext cx="10004342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 b="0"/>
            </a:pPr>
            <a:r>
              <a:rPr lang="en-US" sz="5200" b="1" dirty="0" smtClean="0"/>
              <a:t>Submodular </a:t>
            </a:r>
            <a:r>
              <a:rPr lang="en-US" sz="5200" b="1" dirty="0" smtClean="0"/>
              <a:t>Applications in ML</a:t>
            </a:r>
            <a:endParaRPr sz="5200" b="1" dirty="0"/>
          </a:p>
        </p:txBody>
      </p:sp>
      <p:sp>
        <p:nvSpPr>
          <p:cNvPr id="41" name="Shape 36"/>
          <p:cNvSpPr/>
          <p:nvPr/>
        </p:nvSpPr>
        <p:spPr>
          <a:xfrm>
            <a:off x="15588845" y="6579973"/>
            <a:ext cx="327070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/>
            </a:lvl1pPr>
          </a:lstStyle>
          <a:p>
            <a:pPr lvl="0" algn="ctr">
              <a:defRPr sz="1800" b="0"/>
            </a:pPr>
            <a:r>
              <a:rPr lang="en-US" sz="3000" b="0" dirty="0" smtClean="0"/>
              <a:t>Document Summarization</a:t>
            </a:r>
          </a:p>
        </p:txBody>
      </p:sp>
      <p:sp>
        <p:nvSpPr>
          <p:cNvPr id="48" name="Shape 36"/>
          <p:cNvSpPr/>
          <p:nvPr/>
        </p:nvSpPr>
        <p:spPr>
          <a:xfrm>
            <a:off x="19381664" y="6558436"/>
            <a:ext cx="327070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/>
            </a:lvl1pPr>
          </a:lstStyle>
          <a:p>
            <a:pPr lvl="0" algn="ctr">
              <a:defRPr sz="1800" b="0"/>
            </a:pPr>
            <a:r>
              <a:rPr lang="en-US" sz="3000" b="0" dirty="0" smtClean="0"/>
              <a:t>Image Collection Summarization</a:t>
            </a:r>
            <a:endParaRPr sz="3000" b="0" dirty="0"/>
          </a:p>
        </p:txBody>
      </p:sp>
      <p:sp>
        <p:nvSpPr>
          <p:cNvPr id="50" name="TextBox 49"/>
          <p:cNvSpPr txBox="1"/>
          <p:nvPr/>
        </p:nvSpPr>
        <p:spPr>
          <a:xfrm>
            <a:off x="12265320" y="10795292"/>
            <a:ext cx="116207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Other </a:t>
            </a:r>
            <a:r>
              <a:rPr lang="en-US" sz="3000" dirty="0">
                <a:solidFill>
                  <a:srgbClr val="000000"/>
                </a:solidFill>
              </a:rPr>
              <a:t>applications: image segmentation, graphical models,   (image) </a:t>
            </a:r>
            <a:r>
              <a:rPr lang="en-US" sz="3000" dirty="0" err="1">
                <a:solidFill>
                  <a:srgbClr val="000000"/>
                </a:solidFill>
              </a:rPr>
              <a:t>denoising</a:t>
            </a:r>
            <a:r>
              <a:rPr lang="en-US" sz="3000" dirty="0">
                <a:solidFill>
                  <a:srgbClr val="000000"/>
                </a:solidFill>
              </a:rPr>
              <a:t>, data subset selection and active learning,  auctions, diverse selection, signal encoding and sparse codes/structured convex norms, data partitioning, parallel computing, clustering, feature selection in pattern recognition, etc</a:t>
            </a:r>
            <a:r>
              <a:rPr lang="en-US" sz="3000" dirty="0" smtClean="0">
                <a:solidFill>
                  <a:srgbClr val="000000"/>
                </a:solidFill>
              </a:rPr>
              <a:t>.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4149216" y="6667724"/>
            <a:ext cx="1190473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Divide </a:t>
            </a:r>
            <a:r>
              <a:rPr lang="en-US" sz="3000" dirty="0">
                <a:solidFill>
                  <a:srgbClr val="000000"/>
                </a:solidFill>
              </a:rPr>
              <a:t>incoming video stream into video snippets (snippet length is adjustable</a:t>
            </a:r>
            <a:r>
              <a:rPr lang="en-US" sz="3000" dirty="0" smtClean="0">
                <a:solidFill>
                  <a:srgbClr val="000000"/>
                </a:solidFill>
              </a:rPr>
              <a:t>).</a:t>
            </a:r>
          </a:p>
          <a:p>
            <a:pPr marL="457200" indent="-457200" algn="l" rtl="0"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As </a:t>
            </a:r>
            <a:r>
              <a:rPr lang="en-US" sz="3000" dirty="0">
                <a:solidFill>
                  <a:srgbClr val="000000"/>
                </a:solidFill>
              </a:rPr>
              <a:t>shown: a snippet consists of a 3-second temporal sequence of successive video frames</a:t>
            </a:r>
            <a:r>
              <a:rPr lang="en-US" sz="3000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 algn="l" rtl="0"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At </a:t>
            </a:r>
            <a:r>
              <a:rPr lang="en-US" sz="3000" dirty="0">
                <a:solidFill>
                  <a:srgbClr val="000000"/>
                </a:solidFill>
              </a:rPr>
              <a:t>the start, we add first 𝒌 incoming snippets to the summary  (𝒌 is the summary budget, and also can be adjustable, but for the demo we set 𝒌=𝟏𝟓</a:t>
            </a:r>
            <a:r>
              <a:rPr lang="en-US" sz="3000" dirty="0" smtClean="0">
                <a:solidFill>
                  <a:srgbClr val="000000"/>
                </a:solidFill>
              </a:rPr>
              <a:t>).</a:t>
            </a:r>
          </a:p>
          <a:p>
            <a:pPr marL="457200" indent="-457200" algn="l" rtl="0"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On </a:t>
            </a:r>
            <a:r>
              <a:rPr lang="en-US" sz="3000" dirty="0">
                <a:solidFill>
                  <a:srgbClr val="000000"/>
                </a:solidFill>
              </a:rPr>
              <a:t>arrival of next snippet, decide to swap it with an existing snippet if submodular function gain of a swap is above a certain threshold</a:t>
            </a:r>
            <a:r>
              <a:rPr lang="en-US" sz="3000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 algn="l" rtl="0"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Once </a:t>
            </a:r>
            <a:r>
              <a:rPr lang="en-US" sz="3000" dirty="0">
                <a:solidFill>
                  <a:srgbClr val="000000"/>
                </a:solidFill>
              </a:rPr>
              <a:t>swapped out, old snippet is no longer available --- hence, constant memory requirements even for unboundedly long stream lengths</a:t>
            </a:r>
            <a:r>
              <a:rPr lang="en-US" sz="3000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 algn="l" rtl="0"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Overall </a:t>
            </a:r>
            <a:r>
              <a:rPr lang="en-US" sz="3000" dirty="0">
                <a:solidFill>
                  <a:srgbClr val="000000"/>
                </a:solidFill>
              </a:rPr>
              <a:t>memory cost is no more than the size of the summary (𝒌 in this case) since entire stream is not processed simultaneously.</a:t>
            </a:r>
            <a:endParaRPr lang="en-US" sz="3000" dirty="0" smtClean="0">
              <a:solidFill>
                <a:srgbClr val="0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123944" y="15287101"/>
            <a:ext cx="121132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Live video feed is shown on upper left.</a:t>
            </a:r>
          </a:p>
          <a:p>
            <a:pPr marL="457200" indent="-457200" algn="l" rtl="0">
              <a:buFont typeface="Arial" charset="0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The other 15 frames show the 15 snippets that are currently chosen --- algorithm may swap one of them out, and a new one in, when it decides that something representable/novel enough has occurred. </a:t>
            </a:r>
            <a:endParaRPr lang="en-US" sz="30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497" y="311890"/>
            <a:ext cx="4610527" cy="2457388"/>
          </a:xfrm>
          <a:prstGeom prst="rect">
            <a:avLst/>
          </a:prstGeom>
        </p:spPr>
      </p:pic>
      <p:sp>
        <p:nvSpPr>
          <p:cNvPr id="53" name="Shape 25"/>
          <p:cNvSpPr/>
          <p:nvPr/>
        </p:nvSpPr>
        <p:spPr>
          <a:xfrm>
            <a:off x="23987559" y="14529414"/>
            <a:ext cx="12331394" cy="10197241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lIns="0" tIns="0" rIns="0" bIns="0"/>
          <a:lstStyle/>
          <a:p>
            <a:pPr marL="342900" lvl="0" indent="-342900" defTabSz="3765550">
              <a:spcBef>
                <a:spcPts val="900"/>
              </a:spcBef>
              <a:defRPr sz="4000" b="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470</Words>
  <Application>Microsoft Macintosh PowerPoint</Application>
  <PresentationFormat>Custom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Cambria Math</vt:lpstr>
      <vt:lpstr>Helvetica Neue</vt:lpstr>
      <vt:lpstr>Myriad Pro</vt:lpstr>
      <vt:lpstr>Arial</vt:lpstr>
      <vt:lpstr>Default</vt:lpstr>
      <vt:lpstr>Dynamic Video-Stream Running Summarization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Video Summarization</dc:title>
  <cp:lastModifiedBy>Jeffrey A. Bilmes</cp:lastModifiedBy>
  <cp:revision>30</cp:revision>
  <cp:lastPrinted>2015-08-05T05:00:53Z</cp:lastPrinted>
  <dcterms:modified xsi:type="dcterms:W3CDTF">2015-08-05T05:05:28Z</dcterms:modified>
</cp:coreProperties>
</file>